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9" r:id="rId2"/>
    <p:sldId id="270" r:id="rId3"/>
    <p:sldId id="258" r:id="rId4"/>
    <p:sldId id="259" r:id="rId5"/>
    <p:sldId id="260" r:id="rId6"/>
    <p:sldId id="261" r:id="rId7"/>
    <p:sldId id="262" r:id="rId8"/>
    <p:sldId id="266" r:id="rId9"/>
    <p:sldId id="268" r:id="rId10"/>
    <p:sldId id="267" r:id="rId11"/>
    <p:sldId id="263" r:id="rId12"/>
    <p:sldId id="264" r:id="rId13"/>
    <p:sldId id="265" r:id="rId14"/>
    <p:sldId id="271" r:id="rId15"/>
  </p:sldIdLst>
  <p:sldSz cx="9144000" cy="6858000" type="screen4x3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BEAC"/>
    <a:srgbClr val="565756"/>
    <a:srgbClr val="D97D3D"/>
    <a:srgbClr val="128BA7"/>
    <a:srgbClr val="FD7581"/>
    <a:srgbClr val="0D3DD3"/>
    <a:srgbClr val="C90004"/>
    <a:srgbClr val="FEAC23"/>
    <a:srgbClr val="FED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23" d="100"/>
          <a:sy n="23" d="100"/>
        </p:scale>
        <p:origin x="-3560" y="-18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eg>
</file>

<file path=ppt/media/image11.jpeg>
</file>

<file path=ppt/media/image12.jpg>
</file>

<file path=ppt/media/image13.jpeg>
</file>

<file path=ppt/media/image14.png>
</file>

<file path=ppt/media/image15.png>
</file>

<file path=ppt/media/image16.jpg>
</file>

<file path=ppt/media/image17.jpeg>
</file>

<file path=ppt/media/image18.png>
</file>

<file path=ppt/media/image2.jp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C4D3F3-F8F0-4A4C-A0A2-810E6A0E9554}" type="datetimeFigureOut">
              <a:rPr lang="en-US" smtClean="0"/>
              <a:t>10/20/18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F4485-F655-114F-9119-890FBAFE9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836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FORMULA</a:t>
            </a:r>
            <a:r>
              <a:rPr lang="en-US" baseline="0" dirty="0" smtClean="0"/>
              <a:t>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F4485-F655-114F-9119-890FBAFE9C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0370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FORMULA 7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F4485-F655-114F-9119-890FBAFE9CF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016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FORMULA</a:t>
            </a:r>
            <a:r>
              <a:rPr lang="en-US" baseline="0" dirty="0" smtClean="0"/>
              <a:t>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F4485-F655-114F-9119-890FBAFE9C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446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FORMULA 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F4485-F655-114F-9119-890FBAFE9C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413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FORMULA 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F4485-F655-114F-9119-890FBAFE9C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373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MASIH FORMULA 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F4485-F655-114F-9119-890FBAFE9CF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07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MASIH FORMULA</a:t>
            </a:r>
            <a:r>
              <a:rPr lang="en-US" baseline="0" dirty="0" smtClean="0"/>
              <a:t> 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F4485-F655-114F-9119-890FBAFE9CF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01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MASIH FORMULA 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F4485-F655-114F-9119-890FBAFE9CF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663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FORMULA 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F4485-F655-114F-9119-890FBAFE9CF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5727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FORMULA 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F4485-F655-114F-9119-890FBAFE9C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622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6808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8157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9842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53758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29170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69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24161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77405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5551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147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9036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29E04-346A-4A54-B22E-EDD0EF3F7CD4}" type="datetimeFigureOut">
              <a:rPr lang="id-ID" smtClean="0"/>
              <a:t>10/20/18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218A1-4231-4932-B964-EB7D451A0E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8681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ntrepreneurship-what-is-the-modern-definition-of-entrepreneur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413" y="1196752"/>
            <a:ext cx="6816902" cy="5257418"/>
          </a:xfrm>
          <a:prstGeom prst="rect">
            <a:avLst/>
          </a:prstGeom>
        </p:spPr>
      </p:pic>
      <p:pic>
        <p:nvPicPr>
          <p:cNvPr id="5" name="Picture 4" descr="Untitled-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0568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436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619598" y="6135687"/>
            <a:ext cx="2281266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r"/>
            <a:r>
              <a:rPr lang="id-ID" sz="2400" dirty="0" smtClean="0">
                <a:latin typeface="Arial Rounded MT Bold" pitchFamily="34" charset="0"/>
              </a:rPr>
              <a:t>MANUSIANYA</a:t>
            </a:r>
            <a:endParaRPr lang="id-ID" sz="2400" dirty="0">
              <a:latin typeface="Arial Rounded MT Bold" pitchFamily="34" charset="0"/>
            </a:endParaRPr>
          </a:p>
        </p:txBody>
      </p:sp>
      <p:pic>
        <p:nvPicPr>
          <p:cNvPr id="6" name="Picture 5" descr="pexels-photo-1035598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62" t="26369" r="14394" b="6446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707904" y="908720"/>
            <a:ext cx="5292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2800" dirty="0" smtClean="0">
                <a:latin typeface="Arial Black"/>
                <a:cs typeface="Arial Black"/>
              </a:rPr>
              <a:t>“ KONTROL “</a:t>
            </a:r>
          </a:p>
          <a:p>
            <a:pPr algn="r"/>
            <a:r>
              <a:rPr lang="id-ID" sz="2800" dirty="0" smtClean="0">
                <a:latin typeface="Arial Black"/>
                <a:cs typeface="Arial Black"/>
              </a:rPr>
              <a:t>MANAGEMENT PEOPLE</a:t>
            </a:r>
            <a:endParaRPr lang="id-ID" sz="2800" dirty="0">
              <a:latin typeface="Arial Black"/>
              <a:cs typeface="Arial Black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979712" y="1988840"/>
            <a:ext cx="5261727" cy="2863588"/>
            <a:chOff x="2077799" y="1052736"/>
            <a:chExt cx="5721254" cy="3456384"/>
          </a:xfrm>
        </p:grpSpPr>
        <p:sp>
          <p:nvSpPr>
            <p:cNvPr id="26" name="TextBox 25"/>
            <p:cNvSpPr txBox="1"/>
            <p:nvPr/>
          </p:nvSpPr>
          <p:spPr>
            <a:xfrm>
              <a:off x="2886198" y="2900844"/>
              <a:ext cx="9102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id-ID" sz="3200" dirty="0" smtClean="0">
                  <a:solidFill>
                    <a:schemeClr val="bg1"/>
                  </a:solidFill>
                  <a:latin typeface="Arial Rounded MT Bold" pitchFamily="34" charset="0"/>
                </a:rPr>
                <a:t>IRU</a:t>
              </a:r>
              <a:endParaRPr lang="id-ID" sz="3200" dirty="0">
                <a:solidFill>
                  <a:schemeClr val="bg1"/>
                </a:solidFill>
                <a:latin typeface="Arial Rounded MT Bold" pitchFamily="34" charset="0"/>
              </a:endParaRPr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4902422" y="1052736"/>
              <a:ext cx="0" cy="345638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2886198" y="2780928"/>
              <a:ext cx="4032448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2955849" y="1733907"/>
              <a:ext cx="1706396" cy="854427"/>
            </a:xfrm>
            <a:prstGeom prst="rect">
              <a:avLst/>
            </a:prstGeom>
            <a:solidFill>
              <a:srgbClr val="FF0000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2000" dirty="0" smtClean="0">
                  <a:solidFill>
                    <a:schemeClr val="bg1"/>
                  </a:solidFill>
                  <a:latin typeface="Arial Rounded MT Bold" pitchFamily="34" charset="0"/>
                </a:rPr>
                <a:t>‘ Powerful ‘</a:t>
              </a:r>
            </a:p>
            <a:p>
              <a:pPr algn="ctr"/>
              <a:r>
                <a:rPr lang="id-ID" sz="2000" dirty="0" smtClean="0">
                  <a:solidFill>
                    <a:schemeClr val="bg1"/>
                  </a:solidFill>
                  <a:latin typeface="Arial Rounded MT Bold" pitchFamily="34" charset="0"/>
                </a:rPr>
                <a:t>CHOLERIC</a:t>
              </a:r>
              <a:endParaRPr lang="id-ID" sz="2000" dirty="0">
                <a:solidFill>
                  <a:schemeClr val="bg1"/>
                </a:solidFill>
                <a:latin typeface="Arial Rounded MT Bold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085781" y="1733907"/>
              <a:ext cx="1820039" cy="854427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2000" dirty="0" smtClean="0">
                  <a:solidFill>
                    <a:schemeClr val="bg1"/>
                  </a:solidFill>
                  <a:latin typeface="Arial Rounded MT Bold" pitchFamily="34" charset="0"/>
                </a:rPr>
                <a:t>‘ Perfect ‘</a:t>
              </a:r>
            </a:p>
            <a:p>
              <a:pPr algn="ctr"/>
              <a:r>
                <a:rPr lang="id-ID" sz="2000" dirty="0" smtClean="0">
                  <a:solidFill>
                    <a:schemeClr val="bg1"/>
                  </a:solidFill>
                  <a:latin typeface="Arial Rounded MT Bold" pitchFamily="34" charset="0"/>
                </a:rPr>
                <a:t>Melancholic</a:t>
              </a:r>
              <a:endParaRPr lang="id-ID" sz="2000" dirty="0">
                <a:solidFill>
                  <a:schemeClr val="bg1"/>
                </a:solidFill>
                <a:latin typeface="Arial Rounded MT Bold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017645" y="3068960"/>
              <a:ext cx="1565423" cy="854427"/>
            </a:xfrm>
            <a:prstGeom prst="rect">
              <a:avLst/>
            </a:prstGeom>
            <a:solidFill>
              <a:srgbClr val="002060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2000" dirty="0" smtClean="0">
                  <a:solidFill>
                    <a:schemeClr val="bg1"/>
                  </a:solidFill>
                  <a:latin typeface="Arial Rounded MT Bold" pitchFamily="34" charset="0"/>
                </a:rPr>
                <a:t>‘ Popular ‘</a:t>
              </a:r>
            </a:p>
            <a:p>
              <a:pPr algn="ctr"/>
              <a:r>
                <a:rPr lang="id-ID" sz="2000" dirty="0" smtClean="0">
                  <a:solidFill>
                    <a:schemeClr val="bg1"/>
                  </a:solidFill>
                  <a:latin typeface="Arial Rounded MT Bold" pitchFamily="34" charset="0"/>
                </a:rPr>
                <a:t>Sanguin</a:t>
              </a:r>
              <a:endParaRPr lang="id-ID" sz="2000" dirty="0">
                <a:solidFill>
                  <a:schemeClr val="bg1"/>
                </a:solidFill>
                <a:latin typeface="Arial Rounded MT Bold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175851" y="3068960"/>
              <a:ext cx="1713509" cy="854427"/>
            </a:xfrm>
            <a:prstGeom prst="rect">
              <a:avLst/>
            </a:prstGeom>
            <a:solidFill>
              <a:srgbClr val="00B050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2000" dirty="0" smtClean="0">
                  <a:solidFill>
                    <a:schemeClr val="bg1"/>
                  </a:solidFill>
                  <a:latin typeface="Arial Rounded MT Bold" pitchFamily="34" charset="0"/>
                </a:rPr>
                <a:t>‘ Peaceful ‘</a:t>
              </a:r>
            </a:p>
            <a:p>
              <a:pPr algn="ctr"/>
              <a:r>
                <a:rPr lang="id-ID" sz="2000" dirty="0" smtClean="0">
                  <a:solidFill>
                    <a:schemeClr val="bg1"/>
                  </a:solidFill>
                  <a:latin typeface="Arial Rounded MT Bold" pitchFamily="34" charset="0"/>
                </a:rPr>
                <a:t>Phlegmatic</a:t>
              </a:r>
              <a:endParaRPr lang="id-ID" sz="2000" dirty="0">
                <a:solidFill>
                  <a:schemeClr val="bg1"/>
                </a:solidFill>
                <a:latin typeface="Arial Rounded MT Bold" pitchFamily="34" charset="0"/>
              </a:endParaRPr>
            </a:p>
          </p:txBody>
        </p:sp>
        <p:sp>
          <p:nvSpPr>
            <p:cNvPr id="33" name="Left Bracket 32"/>
            <p:cNvSpPr/>
            <p:nvPr/>
          </p:nvSpPr>
          <p:spPr>
            <a:xfrm>
              <a:off x="2598166" y="1916832"/>
              <a:ext cx="288032" cy="1911117"/>
            </a:xfrm>
            <a:prstGeom prst="leftBracket">
              <a:avLst/>
            </a:prstGeom>
            <a:ln w="762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4" name="Left Bracket 33"/>
            <p:cNvSpPr/>
            <p:nvPr/>
          </p:nvSpPr>
          <p:spPr>
            <a:xfrm flipH="1">
              <a:off x="6990654" y="1916832"/>
              <a:ext cx="288032" cy="1911117"/>
            </a:xfrm>
            <a:prstGeom prst="leftBracket">
              <a:avLst/>
            </a:prstGeom>
            <a:ln w="762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5" name="TextBox 34"/>
            <p:cNvSpPr txBox="1"/>
            <p:nvPr/>
          </p:nvSpPr>
          <p:spPr>
            <a:xfrm rot="16200000" flipV="1">
              <a:off x="6566624" y="2653922"/>
              <a:ext cx="2029806" cy="4350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id-ID" sz="2000" dirty="0" smtClean="0">
                  <a:latin typeface="Arial Rounded MT Bold" pitchFamily="34" charset="0"/>
                </a:rPr>
                <a:t>INTROVERT</a:t>
              </a:r>
              <a:endParaRPr lang="id-ID" sz="2000" dirty="0">
                <a:latin typeface="Arial Rounded MT Bold" pitchFamily="34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 rot="5400000" flipH="1" flipV="1">
              <a:off x="1249465" y="2678742"/>
              <a:ext cx="2091721" cy="4350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id-ID" sz="2000" dirty="0" smtClean="0">
                  <a:latin typeface="Arial Rounded MT Bold" pitchFamily="34" charset="0"/>
                </a:rPr>
                <a:t>EXTROVERT</a:t>
              </a:r>
              <a:endParaRPr lang="id-ID" sz="2000" dirty="0">
                <a:latin typeface="Arial Rounded MT Bold" pitchFamily="34" charset="0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1691680" y="4730368"/>
            <a:ext cx="288822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000" b="1" dirty="0" smtClean="0"/>
              <a:t>Cara Cepat Menentukan :</a:t>
            </a:r>
          </a:p>
          <a:p>
            <a:pPr marL="342900" indent="-342900">
              <a:buAutoNum type="arabicPeriod"/>
            </a:pPr>
            <a:r>
              <a:rPr lang="id-ID" sz="2000" dirty="0" smtClean="0"/>
              <a:t>Penampilan</a:t>
            </a:r>
          </a:p>
          <a:p>
            <a:pPr marL="342900" indent="-342900">
              <a:buAutoNum type="arabicPeriod"/>
            </a:pPr>
            <a:r>
              <a:rPr lang="id-ID" sz="2000" dirty="0" smtClean="0"/>
              <a:t>Sorot Mata</a:t>
            </a:r>
          </a:p>
          <a:p>
            <a:pPr marL="342900" indent="-342900">
              <a:buAutoNum type="arabicPeriod"/>
            </a:pPr>
            <a:r>
              <a:rPr lang="id-ID" sz="2000" dirty="0" smtClean="0"/>
              <a:t>Cara Makan</a:t>
            </a:r>
          </a:p>
          <a:p>
            <a:pPr marL="342900" indent="-342900">
              <a:buAutoNum type="arabicPeriod"/>
            </a:pPr>
            <a:r>
              <a:rPr lang="id-ID" sz="2000" dirty="0" smtClean="0"/>
              <a:t>Cara Berjalan</a:t>
            </a:r>
          </a:p>
          <a:p>
            <a:pPr marL="342900" indent="-342900">
              <a:buAutoNum type="arabicPeriod"/>
            </a:pPr>
            <a:r>
              <a:rPr lang="id-ID" sz="2000" dirty="0" smtClean="0"/>
              <a:t>Cara Berbicara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1481512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843808" y="3188876"/>
            <a:ext cx="9102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3200" dirty="0" smtClean="0">
                <a:solidFill>
                  <a:schemeClr val="bg1"/>
                </a:solidFill>
                <a:latin typeface="Arial Rounded MT Bold" pitchFamily="34" charset="0"/>
              </a:rPr>
              <a:t>IRU</a:t>
            </a:r>
            <a:endParaRPr lang="id-ID" sz="32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13" b="36243"/>
          <a:stretch/>
        </p:blipFill>
        <p:spPr bwMode="auto">
          <a:xfrm>
            <a:off x="251520" y="692696"/>
            <a:ext cx="8642483" cy="6264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691680" y="35912"/>
            <a:ext cx="6596678" cy="58477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FFFFF"/>
                </a:solidFill>
                <a:latin typeface="Arial Black"/>
                <a:cs typeface="Arial Black"/>
              </a:rPr>
              <a:t>“KIBARKAN” BRANDINGNYA</a:t>
            </a:r>
            <a:endParaRPr lang="en-US" sz="3200" dirty="0">
              <a:solidFill>
                <a:srgbClr val="FFFFFF"/>
              </a:solidFill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1338285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27384"/>
            <a:ext cx="9144000" cy="3096344"/>
          </a:xfrm>
          <a:prstGeom prst="rect">
            <a:avLst/>
          </a:prstGeom>
          <a:solidFill>
            <a:srgbClr val="9ABEA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social-media-background-dark-2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8"/>
          <a:stretch/>
        </p:blipFill>
        <p:spPr>
          <a:xfrm>
            <a:off x="0" y="4361"/>
            <a:ext cx="9144000" cy="685363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20966" y="3096344"/>
            <a:ext cx="9164966" cy="378904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40152" y="4581128"/>
            <a:ext cx="18356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CLARITY </a:t>
            </a:r>
            <a:r>
              <a:rPr lang="id-ID" sz="2400" dirty="0" smtClean="0">
                <a:solidFill>
                  <a:schemeClr val="bg1"/>
                </a:solidFill>
                <a:latin typeface="Abadi MT Condensed Light"/>
                <a:cs typeface="Abadi MT Condensed Light"/>
              </a:rPr>
              <a:t>/ </a:t>
            </a:r>
            <a:r>
              <a:rPr lang="id-ID" sz="2400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JELAS</a:t>
            </a:r>
          </a:p>
        </p:txBody>
      </p:sp>
      <p:sp>
        <p:nvSpPr>
          <p:cNvPr id="9" name="Rectangle 8"/>
          <p:cNvSpPr/>
          <p:nvPr/>
        </p:nvSpPr>
        <p:spPr>
          <a:xfrm>
            <a:off x="395536" y="5733256"/>
            <a:ext cx="27494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FLEXIBILITY </a:t>
            </a:r>
            <a:r>
              <a:rPr lang="id-ID" sz="2400" dirty="0" smtClean="0">
                <a:solidFill>
                  <a:schemeClr val="bg1"/>
                </a:solidFill>
                <a:latin typeface="Abadi MT Condensed Light"/>
                <a:cs typeface="Abadi MT Condensed Light"/>
              </a:rPr>
              <a:t>/ </a:t>
            </a:r>
            <a:r>
              <a:rPr lang="id-ID" sz="2400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FLEKSIBEL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87624" y="4581128"/>
            <a:ext cx="2486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DIVERSITY </a:t>
            </a:r>
            <a:r>
              <a:rPr lang="id-ID" sz="2400" dirty="0" smtClean="0">
                <a:solidFill>
                  <a:schemeClr val="bg1"/>
                </a:solidFill>
                <a:latin typeface="Abadi MT Condensed Light"/>
                <a:cs typeface="Abadi MT Condensed Light"/>
              </a:rPr>
              <a:t>/ </a:t>
            </a:r>
            <a:r>
              <a:rPr lang="id-ID" sz="2400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BERAGAM</a:t>
            </a:r>
          </a:p>
        </p:txBody>
      </p:sp>
      <p:pic>
        <p:nvPicPr>
          <p:cNvPr id="19" name="Picture 18" descr="business-man-thinking_1133-1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856" y="-99392"/>
            <a:ext cx="3240360" cy="324036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508104" y="5805264"/>
            <a:ext cx="21994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FAMILY </a:t>
            </a:r>
            <a:r>
              <a:rPr lang="id-ID" sz="2400" dirty="0" smtClean="0">
                <a:solidFill>
                  <a:schemeClr val="bg1"/>
                </a:solidFill>
                <a:latin typeface="Abadi MT Condensed Light"/>
                <a:cs typeface="Abadi MT Condensed Light"/>
              </a:rPr>
              <a:t>/ </a:t>
            </a:r>
            <a:r>
              <a:rPr lang="id-ID" sz="2400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KELUARGA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95536" y="3429000"/>
            <a:ext cx="34104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 smtClean="0">
                <a:solidFill>
                  <a:schemeClr val="bg1"/>
                </a:solidFill>
                <a:latin typeface="Abadi MT Condensed Light"/>
                <a:cs typeface="Abadi MT Condensed Light"/>
              </a:rPr>
              <a:t>COMPENSATION / </a:t>
            </a:r>
            <a:r>
              <a:rPr lang="id-ID" sz="2400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KOMPENSASI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364088" y="3429000"/>
            <a:ext cx="28614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RESISTANCE </a:t>
            </a:r>
            <a:r>
              <a:rPr lang="id-ID" sz="2400" dirty="0" smtClean="0">
                <a:solidFill>
                  <a:schemeClr val="bg1"/>
                </a:solidFill>
                <a:latin typeface="Abadi MT Condensed Light"/>
                <a:cs typeface="Abadi MT Condensed Light"/>
              </a:rPr>
              <a:t>/ </a:t>
            </a:r>
            <a:r>
              <a:rPr lang="id-ID" sz="2400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RESISTENSI</a:t>
            </a:r>
            <a:endParaRPr lang="id-ID" sz="2400" dirty="0">
              <a:solidFill>
                <a:schemeClr val="bg1"/>
              </a:solidFill>
              <a:latin typeface="Abadi MT Condensed Light"/>
              <a:cs typeface="Abadi MT Condensed Ligh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940152" y="692696"/>
            <a:ext cx="26277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3200" dirty="0" smtClean="0">
                <a:latin typeface="Abadi MT Condensed Extra Bold"/>
                <a:cs typeface="Abadi MT Condensed Extra Bold"/>
              </a:rPr>
              <a:t>“ KOLAB IN“ BISNISNYA</a:t>
            </a:r>
          </a:p>
        </p:txBody>
      </p:sp>
    </p:spTree>
    <p:extLst>
      <p:ext uri="{BB962C8B-B14F-4D97-AF65-F5344CB8AC3E}">
        <p14:creationId xmlns:p14="http://schemas.microsoft.com/office/powerpoint/2010/main" val="1338285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xels-photo-31735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0" t="5506" r="11147" b="12316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771800" y="188640"/>
            <a:ext cx="5688632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r"/>
            <a:r>
              <a:rPr lang="id-ID" sz="3600" dirty="0" smtClean="0">
                <a:solidFill>
                  <a:schemeClr val="bg1"/>
                </a:solidFill>
                <a:latin typeface="Abadi MT Condensed Extra Bold"/>
                <a:cs typeface="Abadi MT Condensed Extra Bold"/>
              </a:rPr>
              <a:t>“ KONSISTENIN “  BISNISNYA</a:t>
            </a:r>
            <a:endParaRPr lang="id-ID" sz="3600" dirty="0">
              <a:solidFill>
                <a:schemeClr val="bg1"/>
              </a:solidFill>
              <a:latin typeface="Abadi MT Condensed Extra Bold"/>
              <a:cs typeface="Abadi MT Condensed Extra Bold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876256" y="2060848"/>
            <a:ext cx="1584176" cy="122413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800" dirty="0">
                <a:solidFill>
                  <a:schemeClr val="bg1"/>
                </a:solidFill>
              </a:rPr>
              <a:t>Bearing </a:t>
            </a:r>
          </a:p>
          <a:p>
            <a:pPr algn="ctr"/>
            <a:r>
              <a:rPr lang="id-ID" sz="2800" dirty="0">
                <a:solidFill>
                  <a:schemeClr val="bg1"/>
                </a:solidFill>
              </a:rPr>
              <a:t>Freedom</a:t>
            </a:r>
            <a:endParaRPr lang="id-ID" sz="2800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292080" y="2636912"/>
            <a:ext cx="1584176" cy="122413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000" dirty="0">
                <a:solidFill>
                  <a:schemeClr val="bg1"/>
                </a:solidFill>
              </a:rPr>
              <a:t>Multipliying</a:t>
            </a:r>
            <a:endParaRPr lang="id-ID" dirty="0">
              <a:solidFill>
                <a:schemeClr val="bg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707904" y="3140968"/>
            <a:ext cx="1584176" cy="122413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000" dirty="0">
                <a:solidFill>
                  <a:schemeClr val="bg1"/>
                </a:solidFill>
              </a:rPr>
              <a:t>Systemizing</a:t>
            </a:r>
            <a:endParaRPr lang="id-ID" dirty="0">
              <a:solidFill>
                <a:schemeClr val="bg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123728" y="3645024"/>
            <a:ext cx="1584176" cy="122413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800" dirty="0">
                <a:solidFill>
                  <a:schemeClr val="bg1"/>
                </a:solidFill>
              </a:rPr>
              <a:t>Profiting</a:t>
            </a:r>
            <a:endParaRPr lang="id-ID" sz="2800" dirty="0">
              <a:solidFill>
                <a:schemeClr val="bg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39552" y="4149080"/>
            <a:ext cx="1584176" cy="122413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3200" dirty="0">
                <a:solidFill>
                  <a:schemeClr val="bg1"/>
                </a:solidFill>
              </a:rPr>
              <a:t>Starting</a:t>
            </a:r>
            <a:endParaRPr lang="id-ID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285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usiness-computer-desk-1036808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89"/>
          <a:stretch/>
        </p:blipFill>
        <p:spPr>
          <a:xfrm>
            <a:off x="-9558" y="312167"/>
            <a:ext cx="9153558" cy="6573217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6" descr="Screen Shot 2018-10-19 at 3.51.3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71" b="13171"/>
          <a:stretch>
            <a:fillRect/>
          </a:stretch>
        </p:blipFill>
        <p:spPr>
          <a:xfrm>
            <a:off x="395536" y="548680"/>
            <a:ext cx="822960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525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" name="Picture 16" descr="above-art-background-733852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79"/>
          <a:stretch/>
        </p:blipFill>
        <p:spPr>
          <a:xfrm rot="10800000">
            <a:off x="-1" y="0"/>
            <a:ext cx="9144001" cy="7618624"/>
          </a:xfrm>
          <a:prstGeom prst="rect">
            <a:avLst/>
          </a:prstGeom>
        </p:spPr>
      </p:pic>
      <p:sp>
        <p:nvSpPr>
          <p:cNvPr id="19" name="Content Placeholder 14"/>
          <p:cNvSpPr>
            <a:spLocks noGrp="1"/>
          </p:cNvSpPr>
          <p:nvPr>
            <p:ph idx="1"/>
          </p:nvPr>
        </p:nvSpPr>
        <p:spPr>
          <a:xfrm>
            <a:off x="251520" y="2276872"/>
            <a:ext cx="5400600" cy="7200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/>
                <a:cs typeface="Segoe UI"/>
              </a:rPr>
              <a:t>YUDHO JANUAR PRAKOSO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goe UI"/>
              <a:cs typeface="Segoe UI"/>
            </a:endParaRPr>
          </a:p>
        </p:txBody>
      </p:sp>
      <p:pic>
        <p:nvPicPr>
          <p:cNvPr id="20" name="Picture 19" descr="Screen Shot 2018-10-19 at 3.51.14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0" r="23354" b="45008"/>
          <a:stretch/>
        </p:blipFill>
        <p:spPr>
          <a:xfrm>
            <a:off x="5796136" y="404664"/>
            <a:ext cx="2880320" cy="351334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21" name="TextBox 20"/>
          <p:cNvSpPr txBox="1"/>
          <p:nvPr/>
        </p:nvSpPr>
        <p:spPr>
          <a:xfrm>
            <a:off x="827584" y="3081154"/>
            <a:ext cx="41044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 Black"/>
                <a:cs typeface="Arial Black"/>
              </a:rPr>
              <a:t>Founder </a:t>
            </a:r>
            <a:r>
              <a:rPr 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 Black"/>
                <a:cs typeface="Arial Black"/>
              </a:rPr>
              <a:t>Laseblak</a:t>
            </a:r>
            <a:endParaRPr lang="en-US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Arial Black"/>
              <a:cs typeface="Arial Black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 Black"/>
                <a:cs typeface="Arial Black"/>
              </a:rPr>
              <a:t>Entrepreneur of </a:t>
            </a:r>
            <a:r>
              <a:rPr 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 Black"/>
                <a:cs typeface="Arial Black"/>
              </a:rPr>
              <a:t>Khalifah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rial Black"/>
              <a:cs typeface="Arial Black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9552" y="620688"/>
            <a:ext cx="23434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badi MT Condensed Extra Bold"/>
                <a:cs typeface="Abadi MT Condensed Extra Bold"/>
              </a:rPr>
              <a:t>About Me :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Abadi MT Condensed Extra Bold"/>
              <a:cs typeface="Abadi MT Condensed Extra Bold"/>
            </a:endParaRPr>
          </a:p>
        </p:txBody>
      </p:sp>
    </p:spTree>
    <p:extLst>
      <p:ext uri="{BB962C8B-B14F-4D97-AF65-F5344CB8AC3E}">
        <p14:creationId xmlns:p14="http://schemas.microsoft.com/office/powerpoint/2010/main" val="3083530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t-artist-black-and-white-265047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8" t="6613" r="6557" b="11644"/>
          <a:stretch/>
        </p:blipFill>
        <p:spPr>
          <a:xfrm>
            <a:off x="8825" y="332656"/>
            <a:ext cx="9144000" cy="6034521"/>
          </a:xfrm>
          <a:prstGeom prst="rect">
            <a:avLst/>
          </a:prstGeom>
        </p:spPr>
      </p:pic>
      <p:sp>
        <p:nvSpPr>
          <p:cNvPr id="33" name="Oval 32"/>
          <p:cNvSpPr/>
          <p:nvPr/>
        </p:nvSpPr>
        <p:spPr>
          <a:xfrm>
            <a:off x="3563888" y="2348880"/>
            <a:ext cx="1584176" cy="151216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2800" dirty="0" smtClean="0">
                <a:solidFill>
                  <a:schemeClr val="bg1"/>
                </a:solidFill>
                <a:latin typeface="Arial Rounded MT Bold" pitchFamily="34" charset="0"/>
              </a:rPr>
              <a:t>7</a:t>
            </a:r>
            <a:endParaRPr lang="id-ID" sz="128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5148064" y="2636912"/>
            <a:ext cx="936104" cy="288032"/>
          </a:xfrm>
          <a:prstGeom prst="straightConnector1">
            <a:avLst/>
          </a:prstGeom>
          <a:ln w="57150"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6156176" y="2060848"/>
            <a:ext cx="1008112" cy="79208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6588224" y="3645024"/>
            <a:ext cx="1368152" cy="1278008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 dirty="0" smtClean="0">
              <a:solidFill>
                <a:schemeClr val="bg1"/>
              </a:solidFill>
              <a:latin typeface="Arial Rounded MT Bold" pitchFamily="34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076056" y="3501008"/>
            <a:ext cx="1431776" cy="485920"/>
          </a:xfrm>
          <a:prstGeom prst="straightConnector1">
            <a:avLst/>
          </a:prstGeom>
          <a:ln w="57150"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1547664" y="1340768"/>
            <a:ext cx="1512168" cy="93610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5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 flipH="1" flipV="1">
            <a:off x="2987824" y="2168860"/>
            <a:ext cx="720080" cy="468052"/>
          </a:xfrm>
          <a:prstGeom prst="straightConnector1">
            <a:avLst/>
          </a:prstGeom>
          <a:ln w="57150"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611560" y="3429000"/>
            <a:ext cx="1584176" cy="936104"/>
          </a:xfrm>
          <a:prstGeom prst="ellipse">
            <a:avLst/>
          </a:prstGeom>
          <a:solidFill>
            <a:srgbClr val="FEA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50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2267744" y="3284984"/>
            <a:ext cx="1296144" cy="504056"/>
          </a:xfrm>
          <a:prstGeom prst="straightConnector1">
            <a:avLst/>
          </a:prstGeom>
          <a:ln w="57150"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588224" y="4053195"/>
            <a:ext cx="13297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400" b="1" dirty="0" smtClean="0">
                <a:solidFill>
                  <a:schemeClr val="bg1"/>
                </a:solidFill>
                <a:latin typeface="Tw Cen MT" pitchFamily="34" charset="0"/>
              </a:rPr>
              <a:t>PRODUK</a:t>
            </a:r>
            <a:endParaRPr lang="id-ID" sz="2400" b="1" dirty="0">
              <a:solidFill>
                <a:schemeClr val="bg1"/>
              </a:solidFill>
              <a:latin typeface="Tw Cen MT" pitchFamily="34" charset="0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4427984" y="4581128"/>
            <a:ext cx="972108" cy="7200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2339752" y="5013176"/>
            <a:ext cx="1080120" cy="936104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flipH="1">
            <a:off x="3275856" y="3861048"/>
            <a:ext cx="720080" cy="1064808"/>
          </a:xfrm>
          <a:prstGeom prst="straightConnector1">
            <a:avLst/>
          </a:prstGeom>
          <a:ln w="57150"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4644008" y="3861048"/>
            <a:ext cx="144014" cy="640416"/>
          </a:xfrm>
          <a:prstGeom prst="straightConnector1">
            <a:avLst/>
          </a:prstGeom>
          <a:ln w="57150"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3851920" y="836712"/>
            <a:ext cx="1435968" cy="93610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 flipV="1">
            <a:off x="4572000" y="1844824"/>
            <a:ext cx="0" cy="504058"/>
          </a:xfrm>
          <a:prstGeom prst="straightConnector1">
            <a:avLst/>
          </a:prstGeom>
          <a:ln w="57150"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611560" y="3717032"/>
            <a:ext cx="1560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 smtClean="0">
                <a:solidFill>
                  <a:schemeClr val="bg1"/>
                </a:solidFill>
                <a:latin typeface="Tw Cen MT" pitchFamily="34" charset="0"/>
              </a:rPr>
              <a:t>MANAGEMEN</a:t>
            </a:r>
            <a:endParaRPr lang="id-ID" b="1" dirty="0">
              <a:solidFill>
                <a:schemeClr val="bg1"/>
              </a:solidFill>
              <a:latin typeface="Tw Cen MT" pitchFamily="34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619672" y="1619508"/>
            <a:ext cx="1406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 smtClean="0">
                <a:solidFill>
                  <a:schemeClr val="bg1"/>
                </a:solidFill>
                <a:latin typeface="Tw Cen MT" pitchFamily="34" charset="0"/>
              </a:rPr>
              <a:t>MARKETING</a:t>
            </a:r>
            <a:endParaRPr lang="id-ID" b="1" dirty="0">
              <a:solidFill>
                <a:schemeClr val="bg1"/>
              </a:solidFill>
              <a:latin typeface="Tw Cen MT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453999" y="4725144"/>
            <a:ext cx="946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solidFill>
                  <a:schemeClr val="bg1"/>
                </a:solidFill>
                <a:latin typeface="Tw Cen MT" pitchFamily="34" charset="0"/>
              </a:rPr>
              <a:t>FOKUS</a:t>
            </a:r>
            <a:endParaRPr lang="id-ID" sz="2000" b="1" dirty="0">
              <a:solidFill>
                <a:schemeClr val="bg1"/>
              </a:solidFill>
              <a:latin typeface="Tw Cen MT" pitchFamily="34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2339752" y="5157192"/>
            <a:ext cx="10599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800" b="1" dirty="0" smtClean="0">
                <a:solidFill>
                  <a:schemeClr val="bg1"/>
                </a:solidFill>
                <a:latin typeface="Tw Cen MT" pitchFamily="34" charset="0"/>
              </a:rPr>
              <a:t>AREA</a:t>
            </a:r>
            <a:endParaRPr lang="id-ID" sz="2800" b="1" dirty="0">
              <a:solidFill>
                <a:schemeClr val="bg1"/>
              </a:solidFill>
              <a:latin typeface="Tw Cen MT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6178496" y="2236802"/>
            <a:ext cx="9857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solidFill>
                  <a:schemeClr val="bg1"/>
                </a:solidFill>
                <a:latin typeface="Tw Cen MT" pitchFamily="34" charset="0"/>
              </a:rPr>
              <a:t>BRAND</a:t>
            </a:r>
            <a:endParaRPr lang="id-ID" sz="2000" b="1" dirty="0">
              <a:solidFill>
                <a:schemeClr val="bg1"/>
              </a:solidFill>
              <a:latin typeface="Tw Cen MT" pitchFamily="34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851920" y="1052736"/>
            <a:ext cx="14955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000" b="1" dirty="0" smtClean="0">
                <a:solidFill>
                  <a:schemeClr val="bg1"/>
                </a:solidFill>
                <a:latin typeface="Tw Cen MT" pitchFamily="34" charset="0"/>
              </a:rPr>
              <a:t>Cooperation</a:t>
            </a:r>
            <a:endParaRPr lang="id-ID" sz="2000" b="1" dirty="0">
              <a:solidFill>
                <a:schemeClr val="bg1"/>
              </a:solidFill>
              <a:latin typeface="Tw Cen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691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lank-branding-identity-business-6372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30" t="6483"/>
          <a:stretch/>
        </p:blipFill>
        <p:spPr>
          <a:xfrm>
            <a:off x="0" y="-301332"/>
            <a:ext cx="9143999" cy="747440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211960" y="4989076"/>
            <a:ext cx="2448272" cy="600164"/>
          </a:xfrm>
          <a:prstGeom prst="rect">
            <a:avLst/>
          </a:prstGeom>
          <a:solidFill>
            <a:srgbClr val="7F7F7F"/>
          </a:solidFill>
        </p:spPr>
        <p:txBody>
          <a:bodyPr wrap="square" rtlCol="0">
            <a:spAutoFit/>
          </a:bodyPr>
          <a:lstStyle/>
          <a:p>
            <a:pPr algn="r"/>
            <a:endParaRPr lang="id-ID" sz="72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38763" y="5004465"/>
            <a:ext cx="2321469" cy="58477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id-ID" sz="3200" dirty="0" smtClean="0">
                <a:solidFill>
                  <a:schemeClr val="bg1"/>
                </a:solidFill>
                <a:latin typeface="Arial Rounded MT Bold" pitchFamily="34" charset="0"/>
              </a:rPr>
              <a:t>ODIFIKASI</a:t>
            </a:r>
            <a:endParaRPr lang="id-ID" sz="32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211960" y="3404900"/>
            <a:ext cx="1512168" cy="600164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r"/>
            <a:endParaRPr lang="id-ID" sz="72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355976" y="3404900"/>
            <a:ext cx="9102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3200" dirty="0" smtClean="0">
                <a:solidFill>
                  <a:schemeClr val="bg1"/>
                </a:solidFill>
                <a:latin typeface="Arial Rounded MT Bold" pitchFamily="34" charset="0"/>
              </a:rPr>
              <a:t>IRU</a:t>
            </a:r>
            <a:endParaRPr lang="id-ID" sz="32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3203848" y="3068960"/>
            <a:ext cx="1224136" cy="122413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id-ID" sz="8000" dirty="0">
                <a:solidFill>
                  <a:schemeClr val="bg1"/>
                </a:solidFill>
                <a:latin typeface="Arial Rounded MT Bold" pitchFamily="34" charset="0"/>
              </a:rPr>
              <a:t>T</a:t>
            </a:r>
          </a:p>
        </p:txBody>
      </p:sp>
      <p:sp>
        <p:nvSpPr>
          <p:cNvPr id="35" name="Oval 34"/>
          <p:cNvSpPr/>
          <p:nvPr/>
        </p:nvSpPr>
        <p:spPr>
          <a:xfrm>
            <a:off x="3203848" y="4581128"/>
            <a:ext cx="1224136" cy="1224136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8000" dirty="0" smtClean="0">
                <a:solidFill>
                  <a:schemeClr val="bg1"/>
                </a:solidFill>
                <a:latin typeface="Arial Rounded MT Bold" pitchFamily="34" charset="0"/>
              </a:rPr>
              <a:t>M</a:t>
            </a:r>
            <a:endParaRPr lang="id-ID" sz="80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3203848" y="1628800"/>
            <a:ext cx="2520280" cy="1224136"/>
            <a:chOff x="1691680" y="1412776"/>
            <a:chExt cx="2520280" cy="1224136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37" name="TextBox 36"/>
            <p:cNvSpPr txBox="1"/>
            <p:nvPr/>
          </p:nvSpPr>
          <p:spPr>
            <a:xfrm>
              <a:off x="2699792" y="1700808"/>
              <a:ext cx="1512168" cy="60016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r"/>
              <a:endParaRPr lang="id-ID" sz="7200" dirty="0">
                <a:solidFill>
                  <a:schemeClr val="bg1"/>
                </a:solidFill>
                <a:latin typeface="Arial Rounded MT Bold" pitchFamily="34" charset="0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691680" y="1412776"/>
              <a:ext cx="1224136" cy="12241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8000" dirty="0" smtClean="0">
                  <a:solidFill>
                    <a:schemeClr val="bg1"/>
                  </a:solidFill>
                  <a:latin typeface="Arial Rounded MT Bold" pitchFamily="34" charset="0"/>
                </a:rPr>
                <a:t>A</a:t>
              </a:r>
              <a:endParaRPr lang="id-ID" sz="8000" dirty="0">
                <a:solidFill>
                  <a:schemeClr val="bg1"/>
                </a:solidFill>
                <a:latin typeface="Arial Rounded MT Bold" pitchFamily="34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843808" y="1700808"/>
              <a:ext cx="1169679" cy="58477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r"/>
              <a:r>
                <a:rPr lang="id-ID" sz="3200" dirty="0" smtClean="0">
                  <a:solidFill>
                    <a:schemeClr val="bg1"/>
                  </a:solidFill>
                  <a:latin typeface="Arial Rounded MT Bold" pitchFamily="34" charset="0"/>
                </a:rPr>
                <a:t>MATI</a:t>
              </a:r>
              <a:endParaRPr lang="id-ID" sz="3200" dirty="0">
                <a:solidFill>
                  <a:schemeClr val="bg1"/>
                </a:solidFill>
                <a:latin typeface="Arial Rounded MT Bold" pitchFamily="34" charset="0"/>
              </a:endParaRPr>
            </a:p>
          </p:txBody>
        </p:sp>
      </p:grpSp>
      <p:sp>
        <p:nvSpPr>
          <p:cNvPr id="40" name="Rectangle 39"/>
          <p:cNvSpPr/>
          <p:nvPr/>
        </p:nvSpPr>
        <p:spPr>
          <a:xfrm>
            <a:off x="2664296" y="260648"/>
            <a:ext cx="3275856" cy="93610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2843808" y="260648"/>
            <a:ext cx="0" cy="936104"/>
          </a:xfrm>
          <a:prstGeom prst="line">
            <a:avLst/>
          </a:prstGeom>
          <a:ln w="76200" cmpd="sng"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2987824" y="260648"/>
            <a:ext cx="0" cy="936104"/>
          </a:xfrm>
          <a:prstGeom prst="line">
            <a:avLst/>
          </a:prstGeom>
          <a:ln w="76200" cmpd="sng"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347864" y="304200"/>
            <a:ext cx="226396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800" b="1" dirty="0" smtClean="0">
                <a:solidFill>
                  <a:schemeClr val="bg1"/>
                </a:solidFill>
                <a:latin typeface="Arial Rounded MT Bold" pitchFamily="34" charset="0"/>
              </a:rPr>
              <a:t>“ KENALI “</a:t>
            </a:r>
          </a:p>
          <a:p>
            <a:pPr algn="ctr"/>
            <a:r>
              <a:rPr lang="id-ID" sz="2400" dirty="0" smtClean="0">
                <a:solidFill>
                  <a:schemeClr val="bg1"/>
                </a:solidFill>
                <a:latin typeface="Arial Rounded MT Bold" pitchFamily="34" charset="0"/>
              </a:rPr>
              <a:t>MEDAN AREA</a:t>
            </a:r>
            <a:endParaRPr lang="id-ID" sz="24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915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Untitled-1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2696" y="-27384"/>
            <a:ext cx="9673208" cy="6909434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1331639" y="-27384"/>
            <a:ext cx="6264697" cy="120032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3600" b="1" dirty="0" smtClean="0">
                <a:latin typeface="Arial Rounded MT Bold" pitchFamily="34" charset="0"/>
              </a:rPr>
              <a:t>“ KUASAI “</a:t>
            </a:r>
          </a:p>
          <a:p>
            <a:pPr algn="ctr"/>
            <a:r>
              <a:rPr lang="id-ID" sz="3600" b="1" dirty="0" smtClean="0">
                <a:latin typeface="Arial Rounded MT Bold" pitchFamily="34" charset="0"/>
              </a:rPr>
              <a:t>PRODUCT KNOWLEDGE</a:t>
            </a:r>
            <a:endParaRPr lang="id-ID" sz="3600" b="1" dirty="0">
              <a:latin typeface="Arial Rounded MT Bold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516216" y="5733256"/>
            <a:ext cx="1204496" cy="276999"/>
          </a:xfrm>
          <a:prstGeom prst="rect">
            <a:avLst/>
          </a:prstGeom>
          <a:solidFill>
            <a:srgbClr val="FD7581"/>
          </a:solidFill>
        </p:spPr>
        <p:txBody>
          <a:bodyPr wrap="none" rtlCol="0">
            <a:spAutoFit/>
          </a:bodyPr>
          <a:lstStyle/>
          <a:p>
            <a:pPr algn="r"/>
            <a:r>
              <a:rPr lang="id-ID" sz="1200" dirty="0" smtClean="0">
                <a:latin typeface="Arial Rounded MT Bold" pitchFamily="34" charset="0"/>
              </a:rPr>
              <a:t>BLUE OCEAN</a:t>
            </a:r>
            <a:endParaRPr lang="id-ID" sz="1200" dirty="0">
              <a:latin typeface="Arial Rounded MT Bold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115616" y="5733256"/>
            <a:ext cx="1116011" cy="276999"/>
          </a:xfrm>
          <a:prstGeom prst="rect">
            <a:avLst/>
          </a:prstGeom>
          <a:solidFill>
            <a:srgbClr val="128BA7"/>
          </a:solidFill>
        </p:spPr>
        <p:txBody>
          <a:bodyPr wrap="none" rtlCol="0">
            <a:spAutoFit/>
          </a:bodyPr>
          <a:lstStyle/>
          <a:p>
            <a:pPr algn="r"/>
            <a:r>
              <a:rPr lang="id-ID" sz="1200" dirty="0" smtClean="0">
                <a:solidFill>
                  <a:srgbClr val="FFFFFF"/>
                </a:solidFill>
                <a:latin typeface="Arial Rounded MT Bold" pitchFamily="34" charset="0"/>
              </a:rPr>
              <a:t>RED OCEAN</a:t>
            </a:r>
            <a:endParaRPr lang="id-ID" sz="1200" dirty="0">
              <a:solidFill>
                <a:srgbClr val="FFFFFF"/>
              </a:solidFill>
              <a:latin typeface="Arial Rounded MT Bold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1520" y="1844824"/>
            <a:ext cx="374441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d-ID" sz="3200" dirty="0" smtClean="0">
                <a:solidFill>
                  <a:srgbClr val="0D0D0D"/>
                </a:solidFill>
                <a:latin typeface="Monaco"/>
                <a:cs typeface="Monaco"/>
              </a:rPr>
              <a:t>Bleeding market</a:t>
            </a:r>
          </a:p>
          <a:p>
            <a:pPr marL="285750" indent="-285750">
              <a:buFont typeface="Arial" charset="0"/>
              <a:buChar char="•"/>
            </a:pPr>
            <a:r>
              <a:rPr lang="id-ID" sz="3200" dirty="0" smtClean="0">
                <a:solidFill>
                  <a:srgbClr val="0D0D0D"/>
                </a:solidFill>
                <a:latin typeface="Monaco"/>
                <a:cs typeface="Monaco"/>
              </a:rPr>
              <a:t>Exploitasi market</a:t>
            </a:r>
          </a:p>
          <a:p>
            <a:pPr marL="285750" indent="-285750">
              <a:buFont typeface="Arial" charset="0"/>
              <a:buChar char="•"/>
            </a:pPr>
            <a:r>
              <a:rPr lang="id-ID" sz="3200" dirty="0" smtClean="0">
                <a:solidFill>
                  <a:srgbClr val="0D0D0D"/>
                </a:solidFill>
                <a:latin typeface="Monaco"/>
                <a:cs typeface="Monaco"/>
              </a:rPr>
              <a:t>Beat the competition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932040" y="1628800"/>
            <a:ext cx="38519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d-ID" sz="3200" dirty="0" smtClean="0">
                <a:solidFill>
                  <a:srgbClr val="FFFFFF"/>
                </a:solidFill>
                <a:latin typeface="Monaco"/>
                <a:cs typeface="Monaco"/>
              </a:rPr>
              <a:t>Create market</a:t>
            </a:r>
          </a:p>
          <a:p>
            <a:pPr marL="285750" indent="-285750">
              <a:buFont typeface="Arial" charset="0"/>
              <a:buChar char="•"/>
            </a:pPr>
            <a:r>
              <a:rPr lang="id-ID" sz="3200" dirty="0" smtClean="0">
                <a:solidFill>
                  <a:srgbClr val="FFFFFF"/>
                </a:solidFill>
                <a:latin typeface="Monaco"/>
                <a:cs typeface="Monaco"/>
              </a:rPr>
              <a:t>Make the competition irrelevant</a:t>
            </a:r>
          </a:p>
          <a:p>
            <a:pPr marL="285750" indent="-285750">
              <a:buFont typeface="Arial" charset="0"/>
              <a:buChar char="•"/>
            </a:pPr>
            <a:r>
              <a:rPr lang="id-ID" sz="3200" dirty="0" smtClean="0">
                <a:solidFill>
                  <a:srgbClr val="FFFFFF"/>
                </a:solidFill>
                <a:latin typeface="Monaco"/>
                <a:cs typeface="Monaco"/>
              </a:rPr>
              <a:t>Focus  on big picture</a:t>
            </a:r>
            <a:endParaRPr lang="id-ID" sz="3200" dirty="0">
              <a:solidFill>
                <a:srgbClr val="FFFFFF"/>
              </a:solidFill>
              <a:latin typeface="Monaco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3918387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greement-business-businessman-872957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64904" y="-171400"/>
            <a:ext cx="9733151" cy="70294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974079" y="2992877"/>
            <a:ext cx="8872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3200" dirty="0" smtClean="0">
                <a:solidFill>
                  <a:schemeClr val="bg1"/>
                </a:solidFill>
                <a:latin typeface="Arial Rounded MT Bold" pitchFamily="34" charset="0"/>
              </a:rPr>
              <a:t>IRU</a:t>
            </a:r>
            <a:endParaRPr lang="id-ID" sz="32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76056" y="1253073"/>
            <a:ext cx="421326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d-ID" sz="4500" dirty="0" smtClean="0">
                <a:latin typeface="Arial Rounded MT Bold" pitchFamily="34" charset="0"/>
              </a:rPr>
              <a:t>PRODUCT</a:t>
            </a:r>
          </a:p>
          <a:p>
            <a:endParaRPr lang="id-ID" sz="4500" dirty="0" smtClean="0">
              <a:latin typeface="Arial Rounded MT Bold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id-ID" sz="4500" dirty="0" smtClean="0">
                <a:latin typeface="Arial Rounded MT Bold" pitchFamily="34" charset="0"/>
              </a:rPr>
              <a:t>PRICE</a:t>
            </a:r>
            <a:br>
              <a:rPr lang="id-ID" sz="4500" dirty="0" smtClean="0">
                <a:latin typeface="Arial Rounded MT Bold" pitchFamily="34" charset="0"/>
              </a:rPr>
            </a:br>
            <a:endParaRPr lang="id-ID" sz="4500" dirty="0" smtClean="0">
              <a:latin typeface="Arial Rounded MT Bold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id-ID" sz="4500" dirty="0" smtClean="0">
                <a:latin typeface="Arial Rounded MT Bold" pitchFamily="34" charset="0"/>
              </a:rPr>
              <a:t>PLACE</a:t>
            </a:r>
            <a:br>
              <a:rPr lang="id-ID" sz="4500" dirty="0" smtClean="0">
                <a:latin typeface="Arial Rounded MT Bold" pitchFamily="34" charset="0"/>
              </a:rPr>
            </a:br>
            <a:endParaRPr lang="id-ID" sz="4500" dirty="0" smtClean="0">
              <a:latin typeface="Arial Rounded MT Bold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id-ID" sz="4500" dirty="0" smtClean="0">
                <a:latin typeface="Arial Rounded MT Bold" pitchFamily="34" charset="0"/>
              </a:rPr>
              <a:t>PROMOTION</a:t>
            </a:r>
          </a:p>
          <a:p>
            <a:pPr marL="285750" indent="-285750">
              <a:buFont typeface="Arial" charset="0"/>
              <a:buChar char="•"/>
            </a:pPr>
            <a:endParaRPr lang="id-ID" sz="4500" dirty="0">
              <a:latin typeface="Arial Rounded MT Bold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26764" y="1979548"/>
            <a:ext cx="3094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 smtClean="0"/>
              <a:t>Ngangenin, Unik, DNA product</a:t>
            </a:r>
            <a:endParaRPr lang="id-ID" dirty="0"/>
          </a:p>
        </p:txBody>
      </p:sp>
      <p:sp>
        <p:nvSpPr>
          <p:cNvPr id="23" name="TextBox 22"/>
          <p:cNvSpPr txBox="1"/>
          <p:nvPr/>
        </p:nvSpPr>
        <p:spPr>
          <a:xfrm>
            <a:off x="5328434" y="3290268"/>
            <a:ext cx="3755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 smtClean="0"/>
              <a:t>Sesuai Segmen, Selembar, Tidak Krusial</a:t>
            </a:r>
            <a:endParaRPr lang="id-ID" dirty="0"/>
          </a:p>
        </p:txBody>
      </p:sp>
      <p:sp>
        <p:nvSpPr>
          <p:cNvPr id="24" name="TextBox 23"/>
          <p:cNvSpPr txBox="1"/>
          <p:nvPr/>
        </p:nvSpPr>
        <p:spPr>
          <a:xfrm>
            <a:off x="5333146" y="4653136"/>
            <a:ext cx="3937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 smtClean="0"/>
              <a:t>Pusat keramaian, Akses Mudah, Nyaman</a:t>
            </a:r>
            <a:endParaRPr lang="id-ID" dirty="0"/>
          </a:p>
        </p:txBody>
      </p:sp>
      <p:sp>
        <p:nvSpPr>
          <p:cNvPr id="25" name="TextBox 24"/>
          <p:cNvSpPr txBox="1"/>
          <p:nvPr/>
        </p:nvSpPr>
        <p:spPr>
          <a:xfrm>
            <a:off x="5324203" y="6021288"/>
            <a:ext cx="3592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 smtClean="0"/>
              <a:t>Soft Selling, Flashmob, Viral, Kekinian</a:t>
            </a:r>
            <a:endParaRPr lang="id-ID" dirty="0"/>
          </a:p>
        </p:txBody>
      </p:sp>
      <p:sp>
        <p:nvSpPr>
          <p:cNvPr id="26" name="Pentagon 25"/>
          <p:cNvSpPr/>
          <p:nvPr/>
        </p:nvSpPr>
        <p:spPr>
          <a:xfrm flipH="1">
            <a:off x="5508104" y="150291"/>
            <a:ext cx="3995936" cy="902445"/>
          </a:xfrm>
          <a:prstGeom prst="homePlat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5580112" y="157164"/>
            <a:ext cx="34563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2400" dirty="0" smtClean="0">
                <a:solidFill>
                  <a:schemeClr val="bg1"/>
                </a:solidFill>
                <a:latin typeface="Arial Rounded MT Bold" pitchFamily="34" charset="0"/>
              </a:rPr>
              <a:t>“ KENCENGIN “</a:t>
            </a:r>
          </a:p>
          <a:p>
            <a:pPr algn="r"/>
            <a:r>
              <a:rPr lang="id-ID" sz="2400" dirty="0" smtClean="0">
                <a:solidFill>
                  <a:schemeClr val="bg1"/>
                </a:solidFill>
                <a:latin typeface="Arial Rounded MT Bold" pitchFamily="34" charset="0"/>
              </a:rPr>
              <a:t>MARKETINGNYA</a:t>
            </a:r>
            <a:endParaRPr lang="id-ID" sz="24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285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ccounting-alone-analysis-938963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882"/>
          <a:stretch/>
        </p:blipFill>
        <p:spPr>
          <a:xfrm>
            <a:off x="2987824" y="27384"/>
            <a:ext cx="6156176" cy="685800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467543" y="788511"/>
            <a:ext cx="53285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600" dirty="0" smtClean="0">
                <a:latin typeface="Arial Black"/>
                <a:cs typeface="Arial Black"/>
              </a:rPr>
              <a:t>“ KONTROL “</a:t>
            </a:r>
          </a:p>
          <a:p>
            <a:r>
              <a:rPr lang="id-ID" sz="3600" dirty="0" smtClean="0">
                <a:latin typeface="Arial Black"/>
                <a:cs typeface="Arial Black"/>
              </a:rPr>
              <a:t>MANAGEMENNYA</a:t>
            </a:r>
            <a:endParaRPr lang="id-ID" sz="3600" dirty="0">
              <a:latin typeface="Arial Black"/>
              <a:cs typeface="Arial Black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99592" y="2874422"/>
            <a:ext cx="30243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600" dirty="0" smtClean="0">
                <a:latin typeface="Arial Rounded MT Bold" pitchFamily="34" charset="0"/>
              </a:rPr>
              <a:t>Cashflow Harian, Mingguan, Bulanan, Semesteran, Tahunan</a:t>
            </a:r>
            <a:endParaRPr lang="id-ID" sz="1600" dirty="0">
              <a:latin typeface="Arial Rounded MT Bold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55576" y="2492896"/>
            <a:ext cx="21581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2400" dirty="0" smtClean="0">
                <a:latin typeface="Arial Rounded MT Bold" pitchFamily="34" charset="0"/>
              </a:rPr>
              <a:t>- KEUANGAN</a:t>
            </a:r>
            <a:endParaRPr lang="id-ID" sz="2400" dirty="0">
              <a:latin typeface="Arial Rounded MT Bold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55576" y="3687415"/>
            <a:ext cx="1614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2400" dirty="0" smtClean="0">
                <a:latin typeface="Arial Rounded MT Bold" pitchFamily="34" charset="0"/>
              </a:rPr>
              <a:t>- PEOPLE</a:t>
            </a:r>
            <a:endParaRPr lang="id-ID" sz="2400" dirty="0">
              <a:latin typeface="Arial Rounded MT Bold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71600" y="4110171"/>
            <a:ext cx="20569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d-ID" sz="1600" dirty="0" smtClean="0">
                <a:latin typeface="Arial Rounded MT Bold" pitchFamily="34" charset="0"/>
              </a:rPr>
              <a:t>Leadership</a:t>
            </a:r>
          </a:p>
          <a:p>
            <a:pPr marL="285750" indent="-285750">
              <a:buFont typeface="Arial"/>
              <a:buChar char="•"/>
            </a:pPr>
            <a:r>
              <a:rPr lang="id-ID" sz="1600" dirty="0" smtClean="0">
                <a:latin typeface="Arial Rounded MT Bold" pitchFamily="34" charset="0"/>
              </a:rPr>
              <a:t>Communication</a:t>
            </a:r>
            <a:endParaRPr lang="id-ID" sz="1600" dirty="0">
              <a:latin typeface="Arial Rounded MT Bold" pitchFamily="34" charset="0"/>
            </a:endParaRPr>
          </a:p>
          <a:p>
            <a:pPr marL="285750" indent="-285750">
              <a:buFont typeface="Arial"/>
              <a:buChar char="•"/>
            </a:pPr>
            <a:r>
              <a:rPr lang="id-ID" sz="1600" dirty="0" smtClean="0">
                <a:latin typeface="Arial Rounded MT Bold" pitchFamily="34" charset="0"/>
              </a:rPr>
              <a:t>Personality Plus</a:t>
            </a:r>
          </a:p>
        </p:txBody>
      </p:sp>
    </p:spTree>
    <p:extLst>
      <p:ext uri="{BB962C8B-B14F-4D97-AF65-F5344CB8AC3E}">
        <p14:creationId xmlns:p14="http://schemas.microsoft.com/office/powerpoint/2010/main" val="1338285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usiness-cash-coins-41301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57" y="1916832"/>
            <a:ext cx="9144000" cy="609540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914580" y="404664"/>
            <a:ext cx="47500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2400" dirty="0" smtClean="0">
                <a:latin typeface="Arial Black"/>
                <a:cs typeface="Arial Black"/>
              </a:rPr>
              <a:t>“ KONTROL “</a:t>
            </a:r>
          </a:p>
          <a:p>
            <a:pPr algn="r"/>
            <a:r>
              <a:rPr lang="id-ID" sz="2400" smtClean="0">
                <a:latin typeface="Arial Black"/>
                <a:cs typeface="Arial Black"/>
              </a:rPr>
              <a:t>MANAGEMENT </a:t>
            </a:r>
            <a:r>
              <a:rPr lang="id-ID" sz="2400" dirty="0" smtClean="0">
                <a:latin typeface="Arial Black"/>
                <a:cs typeface="Arial Black"/>
              </a:rPr>
              <a:t>KEUANGAN</a:t>
            </a:r>
            <a:endParaRPr lang="id-ID" sz="2400" dirty="0">
              <a:latin typeface="Arial Black"/>
              <a:cs typeface="Arial Black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3528" y="2132856"/>
            <a:ext cx="8622873" cy="19943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lang="id-ID" sz="2400" dirty="0" smtClean="0">
                <a:latin typeface="Ayuthaya"/>
                <a:cs typeface="Ayuthaya"/>
              </a:rPr>
              <a:t>Marketing Plan yang “terlihat” Menguntungkan</a:t>
            </a:r>
          </a:p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lang="id-ID" sz="2400" dirty="0" smtClean="0">
                <a:latin typeface="Ayuthaya"/>
                <a:cs typeface="Ayuthaya"/>
              </a:rPr>
              <a:t>Anggaran Pengeluaran yang minim</a:t>
            </a:r>
          </a:p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lang="id-ID" sz="2400" dirty="0" smtClean="0">
                <a:latin typeface="Ayuthaya"/>
                <a:cs typeface="Ayuthaya"/>
              </a:rPr>
              <a:t>Penambahan Ruang Pemasukan</a:t>
            </a:r>
          </a:p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lang="id-ID" sz="2400" dirty="0" smtClean="0">
                <a:latin typeface="Ayuthaya"/>
                <a:cs typeface="Ayuthaya"/>
              </a:rPr>
              <a:t>Investasi dulu, Baru Gengsi</a:t>
            </a:r>
            <a:endParaRPr lang="id-ID" sz="2400" dirty="0">
              <a:latin typeface="Ayuthaya"/>
              <a:cs typeface="Ayuthaya"/>
            </a:endParaRPr>
          </a:p>
        </p:txBody>
      </p:sp>
    </p:spTree>
    <p:extLst>
      <p:ext uri="{BB962C8B-B14F-4D97-AF65-F5344CB8AC3E}">
        <p14:creationId xmlns:p14="http://schemas.microsoft.com/office/powerpoint/2010/main" val="3164450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usiness-computer-desk-1036808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07" r="12623" b="23504"/>
          <a:stretch/>
        </p:blipFill>
        <p:spPr>
          <a:xfrm>
            <a:off x="-1" y="-27384"/>
            <a:ext cx="9144001" cy="6885384"/>
          </a:xfrm>
          <a:prstGeom prst="rect">
            <a:avLst/>
          </a:prstGeom>
        </p:spPr>
      </p:pic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217961"/>
              </p:ext>
            </p:extLst>
          </p:nvPr>
        </p:nvGraphicFramePr>
        <p:xfrm>
          <a:off x="1115616" y="1700808"/>
          <a:ext cx="7184574" cy="248920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756271"/>
                <a:gridCol w="2048233"/>
                <a:gridCol w="472670"/>
                <a:gridCol w="504181"/>
                <a:gridCol w="504181"/>
                <a:gridCol w="504181"/>
                <a:gridCol w="756271"/>
                <a:gridCol w="1638586"/>
              </a:tblGrid>
              <a:tr h="622300"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b="1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Nama</a:t>
                      </a:r>
                      <a:endParaRPr lang="en-US" b="1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endParaRPr lang="en-US" b="1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b="1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</a:t>
                      </a:r>
                      <a:endParaRPr lang="en-US" b="1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</a:t>
                      </a:r>
                      <a:endParaRPr lang="en-US" b="1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</a:t>
                      </a:r>
                      <a:endParaRPr lang="en-US" b="1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No.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Telp</a:t>
                      </a:r>
                      <a:endParaRPr lang="en-US" b="1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622300">
                <a:tc>
                  <a:txBody>
                    <a:bodyPr/>
                    <a:lstStyle/>
                    <a:p>
                      <a:r>
                        <a:rPr lang="en-US" dirty="0" smtClean="0"/>
                        <a:t>1.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082xxxxxxxxxxx</a:t>
                      </a:r>
                      <a:endParaRPr lang="en-US" dirty="0"/>
                    </a:p>
                  </a:txBody>
                  <a:tcPr/>
                </a:tc>
              </a:tr>
              <a:tr h="622300">
                <a:tc>
                  <a:txBody>
                    <a:bodyPr/>
                    <a:lstStyle/>
                    <a:p>
                      <a:r>
                        <a:rPr lang="en-US" dirty="0" smtClean="0"/>
                        <a:t>2.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Bobi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082xxxxxxxxxxx</a:t>
                      </a:r>
                      <a:endParaRPr lang="en-US" dirty="0"/>
                    </a:p>
                  </a:txBody>
                  <a:tcPr/>
                </a:tc>
              </a:tr>
              <a:tr h="622300">
                <a:tc>
                  <a:txBody>
                    <a:bodyPr/>
                    <a:lstStyle/>
                    <a:p>
                      <a:r>
                        <a:rPr lang="en-US" dirty="0" smtClean="0"/>
                        <a:t>3.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Caca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082xxxxxxxxxxx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2915816" y="188640"/>
            <a:ext cx="3886200" cy="1340648"/>
            <a:chOff x="2590800" y="533400"/>
            <a:chExt cx="3886200" cy="685800"/>
          </a:xfrm>
        </p:grpSpPr>
        <p:sp>
          <p:nvSpPr>
            <p:cNvPr id="23" name="Rounded Rectangle 22"/>
            <p:cNvSpPr/>
            <p:nvPr/>
          </p:nvSpPr>
          <p:spPr>
            <a:xfrm>
              <a:off x="2590800" y="533400"/>
              <a:ext cx="3886200" cy="685800"/>
            </a:xfrm>
            <a:prstGeom prst="round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667000" y="800100"/>
              <a:ext cx="3733800" cy="342900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solidFill>
                    <a:schemeClr val="bg1"/>
                  </a:solidFill>
                  <a:latin typeface="KaiTi" pitchFamily="49" charset="-122"/>
                  <a:ea typeface="KaiTi" pitchFamily="49" charset="-122"/>
                </a:rPr>
                <a:t>CARA MEMBUAT DAFTAR NAMA</a:t>
              </a:r>
              <a:endParaRPr lang="en-US" sz="2000" b="1" dirty="0">
                <a:solidFill>
                  <a:schemeClr val="bg1"/>
                </a:solidFill>
                <a:latin typeface="KaiTi" pitchFamily="49" charset="-122"/>
                <a:ea typeface="KaiTi" pitchFamily="49" charset="-122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115616" y="4437112"/>
            <a:ext cx="1752600" cy="685800"/>
            <a:chOff x="2590800" y="533400"/>
            <a:chExt cx="3886200" cy="685800"/>
          </a:xfrm>
        </p:grpSpPr>
        <p:sp>
          <p:nvSpPr>
            <p:cNvPr id="26" name="Rounded Rectangle 25"/>
            <p:cNvSpPr/>
            <p:nvPr/>
          </p:nvSpPr>
          <p:spPr>
            <a:xfrm>
              <a:off x="2590800" y="533400"/>
              <a:ext cx="3886200" cy="685800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667000" y="800100"/>
              <a:ext cx="3733800" cy="342900"/>
            </a:xfrm>
            <a:prstGeom prst="round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rgbClr val="FFFFFF"/>
                  </a:solidFill>
                  <a:latin typeface="KaiTi" pitchFamily="49" charset="-122"/>
                  <a:ea typeface="KaiTi" pitchFamily="49" charset="-122"/>
                </a:rPr>
                <a:t>NILAI SP</a:t>
              </a:r>
              <a:endParaRPr lang="en-US" sz="2000" dirty="0">
                <a:solidFill>
                  <a:srgbClr val="FFFFFF"/>
                </a:solidFill>
                <a:latin typeface="KaiTi" pitchFamily="49" charset="-122"/>
                <a:ea typeface="KaiTi" pitchFamily="49" charset="-122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084168" y="4437112"/>
            <a:ext cx="2176371" cy="720080"/>
            <a:chOff x="2590800" y="533400"/>
            <a:chExt cx="3886200" cy="685800"/>
          </a:xfrm>
        </p:grpSpPr>
        <p:sp>
          <p:nvSpPr>
            <p:cNvPr id="29" name="Rounded Rectangle 28"/>
            <p:cNvSpPr/>
            <p:nvPr/>
          </p:nvSpPr>
          <p:spPr>
            <a:xfrm>
              <a:off x="2590800" y="533400"/>
              <a:ext cx="3886200" cy="685800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667000" y="800100"/>
              <a:ext cx="3733800" cy="342900"/>
            </a:xfrm>
            <a:prstGeom prst="round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rgbClr val="FFFFFF"/>
                  </a:solidFill>
                  <a:latin typeface="KaiTi" pitchFamily="49" charset="-122"/>
                  <a:ea typeface="KaiTi" pitchFamily="49" charset="-122"/>
                </a:rPr>
                <a:t>TOLAK UKUR</a:t>
              </a:r>
              <a:endParaRPr lang="en-US" sz="2000" dirty="0">
                <a:solidFill>
                  <a:srgbClr val="FFFFFF"/>
                </a:solidFill>
                <a:latin typeface="KaiTi" pitchFamily="49" charset="-122"/>
                <a:ea typeface="KaiTi" pitchFamily="49" charset="-122"/>
              </a:endParaRPr>
            </a:p>
          </p:txBody>
        </p:sp>
      </p:grpSp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528713"/>
              </p:ext>
            </p:extLst>
          </p:nvPr>
        </p:nvGraphicFramePr>
        <p:xfrm>
          <a:off x="1115616" y="5229200"/>
          <a:ext cx="171823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59119"/>
                <a:gridCol w="859119"/>
              </a:tblGrid>
              <a:tr h="38100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4-6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KURANG POTENSI</a:t>
                      </a:r>
                      <a:endParaRPr lang="en-US" sz="1200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7-9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POTENSI SEDANG</a:t>
                      </a:r>
                      <a:endParaRPr lang="en-US" sz="1200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10-12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SANGAT POTENSI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478003"/>
              </p:ext>
            </p:extLst>
          </p:nvPr>
        </p:nvGraphicFramePr>
        <p:xfrm>
          <a:off x="6084168" y="5375527"/>
          <a:ext cx="2232248" cy="10778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072"/>
                <a:gridCol w="1584176"/>
              </a:tblGrid>
              <a:tr h="333676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KURANG DARI SAYA</a:t>
                      </a:r>
                      <a:endParaRPr lang="en-US" sz="1200" dirty="0"/>
                    </a:p>
                  </a:txBody>
                  <a:tcPr/>
                </a:tc>
              </a:tr>
              <a:tr h="410457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SAMA DENGAN SAYA</a:t>
                      </a:r>
                      <a:endParaRPr lang="en-US" sz="1200" dirty="0"/>
                    </a:p>
                  </a:txBody>
                  <a:tcPr/>
                </a:tc>
              </a:tr>
              <a:tr h="333676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LEBIH DARI SAYA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64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880</TotalTime>
  <Words>318</Words>
  <Application>Microsoft Macintosh PowerPoint</Application>
  <PresentationFormat>On-screen Show (4:3)</PresentationFormat>
  <Paragraphs>159</Paragraphs>
  <Slides>14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macbook macbook</cp:lastModifiedBy>
  <cp:revision>60</cp:revision>
  <dcterms:created xsi:type="dcterms:W3CDTF">2018-10-01T17:50:40Z</dcterms:created>
  <dcterms:modified xsi:type="dcterms:W3CDTF">2018-10-20T05:49:16Z</dcterms:modified>
</cp:coreProperties>
</file>

<file path=docProps/thumbnail.jpeg>
</file>